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Социальная адаптация одарённых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b="1" i="1" dirty="0"/>
              <a:t>В каждом есть солнце. Только дайте ему светить.</a:t>
            </a:r>
            <a:endParaRPr lang="ru-RU" sz="3200" dirty="0"/>
          </a:p>
          <a:p>
            <a:r>
              <a:rPr lang="ru-RU" sz="3200" b="1" i="1" dirty="0"/>
              <a:t>Сократ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1912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Социальная адаптация – процесс активного приспособления к принятым в обществе правилам и нормам поведения, вид взаимодействия личности с социальной средой, который продолжается на протяжении всей жизни </a:t>
            </a:r>
            <a:r>
              <a:rPr lang="ru-RU" dirty="0" smtClean="0"/>
              <a:t>человека.</a:t>
            </a:r>
          </a:p>
          <a:p>
            <a:r>
              <a:rPr lang="ru-RU" dirty="0"/>
              <a:t>Социальная адаптация творчески одаренной личности - сложное и многофакторное явление, которое в значительной степени характеризуется взаимозависимостью общества и творческой личности и ролью социума в креативном процессе и становлении творческого человека.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0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Бытует мнение, что одаренные дети не нуждаются в помощи взрослых, в особом внимании и руководстве. Однако в силу личностных особенностей такие дети наиболее чувствительны к оценке их деятельности, поведения и мышления, они более восприимчивы к сенсорным стимулам и лучше понимают отношения и связи.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Факторы, затрудняющие адаптацию:</a:t>
            </a:r>
          </a:p>
          <a:p>
            <a:r>
              <a:rPr lang="ru-RU" sz="2400" i="1" dirty="0" smtClean="0"/>
              <a:t>личностные </a:t>
            </a:r>
            <a:r>
              <a:rPr lang="ru-RU" sz="2400" i="1" dirty="0"/>
              <a:t>(</a:t>
            </a:r>
            <a:r>
              <a:rPr lang="ru-RU" sz="2400" i="1" dirty="0" smtClean="0"/>
              <a:t>психологические);</a:t>
            </a:r>
          </a:p>
          <a:p>
            <a:r>
              <a:rPr lang="ru-RU" sz="2400" i="1" dirty="0" smtClean="0"/>
              <a:t> культурные; </a:t>
            </a:r>
            <a:endParaRPr lang="ru-RU" sz="2400" i="1" dirty="0"/>
          </a:p>
          <a:p>
            <a:r>
              <a:rPr lang="ru-RU" sz="2400" i="1" dirty="0" smtClean="0"/>
              <a:t> институциональные.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4206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661248"/>
            <a:ext cx="8075240" cy="3737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К </a:t>
            </a:r>
            <a:r>
              <a:rPr lang="ru-RU" sz="2400" b="1" i="1" dirty="0"/>
              <a:t>личностным причинам </a:t>
            </a:r>
            <a:r>
              <a:rPr lang="ru-RU" sz="2400" dirty="0"/>
              <a:t>социальной адаптации относятся: депрессия, высокая тревожность, низкая самооценка, эмоциональная чувствительность, стратегия избегания неудач, непослушание, раздражительность, </a:t>
            </a:r>
            <a:r>
              <a:rPr lang="ru-RU" sz="2400" dirty="0" smtClean="0"/>
              <a:t>нонконформизм</a:t>
            </a:r>
            <a:r>
              <a:rPr lang="ru-RU" sz="2400" dirty="0"/>
              <a:t>, трудности </a:t>
            </a:r>
            <a:r>
              <a:rPr lang="ru-RU" sz="2400" dirty="0" err="1" smtClean="0"/>
              <a:t>саморегуляции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endParaRPr lang="ru-RU" sz="2400" b="1" i="1" dirty="0" smtClean="0"/>
          </a:p>
          <a:p>
            <a:pPr marL="0" indent="0">
              <a:buNone/>
            </a:pPr>
            <a:r>
              <a:rPr lang="ru-RU" sz="2400" b="1" i="1" dirty="0" smtClean="0"/>
              <a:t>Культурные </a:t>
            </a:r>
            <a:r>
              <a:rPr lang="ru-RU" sz="2400" b="1" i="1" dirty="0"/>
              <a:t>факторы </a:t>
            </a:r>
            <a:endParaRPr lang="ru-RU" sz="2400" dirty="0"/>
          </a:p>
          <a:p>
            <a:r>
              <a:rPr lang="ru-RU" sz="2400" dirty="0" smtClean="0"/>
              <a:t>  давление окружающих;</a:t>
            </a:r>
          </a:p>
          <a:p>
            <a:r>
              <a:rPr lang="ru-RU" sz="2400" dirty="0" smtClean="0"/>
              <a:t> отсутствие </a:t>
            </a:r>
            <a:r>
              <a:rPr lang="ru-RU" sz="2400" dirty="0"/>
              <a:t>понимания и психологической поддержки в семье и </a:t>
            </a:r>
            <a:r>
              <a:rPr lang="ru-RU" sz="2400" dirty="0" smtClean="0"/>
              <a:t>школе</a:t>
            </a:r>
            <a:r>
              <a:rPr lang="ru-RU" sz="2400" dirty="0"/>
              <a:t> </a:t>
            </a:r>
            <a:r>
              <a:rPr lang="ru-RU" sz="2400" dirty="0" smtClean="0"/>
              <a:t>(</a:t>
            </a:r>
            <a:r>
              <a:rPr lang="ru-RU" sz="2400" dirty="0"/>
              <a:t>завышенные или заниженные требования)</a:t>
            </a:r>
            <a:endParaRPr lang="ru-RU" sz="2400" dirty="0" smtClean="0"/>
          </a:p>
          <a:p>
            <a:r>
              <a:rPr lang="ru-RU" sz="2400" dirty="0" smtClean="0"/>
              <a:t>отсутствие </a:t>
            </a:r>
            <a:r>
              <a:rPr lang="ru-RU" sz="2400" dirty="0"/>
              <a:t>видимых будущих </a:t>
            </a:r>
            <a:r>
              <a:rPr lang="ru-RU" sz="2400" dirty="0" smtClean="0"/>
              <a:t>перспектив.</a:t>
            </a: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17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И</a:t>
            </a:r>
            <a:r>
              <a:rPr lang="ru-RU" b="1" i="1" dirty="0" smtClean="0"/>
              <a:t>нституциональные факторы</a:t>
            </a:r>
            <a:r>
              <a:rPr lang="ru-RU" dirty="0" smtClean="0"/>
              <a:t>:  </a:t>
            </a:r>
            <a:endParaRPr lang="ru-RU" dirty="0" smtClean="0"/>
          </a:p>
          <a:p>
            <a:r>
              <a:rPr lang="ru-RU" dirty="0" smtClean="0"/>
              <a:t>недостаточность </a:t>
            </a:r>
            <a:r>
              <a:rPr lang="ru-RU" dirty="0"/>
              <a:t>программ для развития творческих способностей </a:t>
            </a:r>
            <a:r>
              <a:rPr lang="ru-RU" dirty="0" smtClean="0"/>
              <a:t>детей;</a:t>
            </a:r>
          </a:p>
          <a:p>
            <a:r>
              <a:rPr lang="ru-RU" dirty="0" smtClean="0"/>
              <a:t> </a:t>
            </a:r>
            <a:r>
              <a:rPr lang="ru-RU" dirty="0"/>
              <a:t>недостаточность специализированных школ для творчески одаренных </a:t>
            </a:r>
            <a:r>
              <a:rPr lang="ru-RU" dirty="0" smtClean="0"/>
              <a:t>детей;</a:t>
            </a:r>
          </a:p>
          <a:p>
            <a:r>
              <a:rPr lang="ru-RU" dirty="0" smtClean="0"/>
              <a:t>несоответствие </a:t>
            </a:r>
            <a:r>
              <a:rPr lang="ru-RU" dirty="0"/>
              <a:t>формы обучения потребностям и способностям </a:t>
            </a:r>
            <a:r>
              <a:rPr lang="ru-RU" dirty="0" smtClean="0"/>
              <a:t>ребенка;</a:t>
            </a:r>
          </a:p>
          <a:p>
            <a:r>
              <a:rPr lang="ru-RU" dirty="0" smtClean="0"/>
              <a:t>недостаточность </a:t>
            </a:r>
            <a:r>
              <a:rPr lang="ru-RU" dirty="0"/>
              <a:t>финансирования со стороны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8490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i="1" dirty="0" smtClean="0"/>
              <a:t>Условия   </a:t>
            </a:r>
            <a:r>
              <a:rPr lang="ru-RU" b="1" i="1" dirty="0"/>
              <a:t>социальной адаптации творческого </a:t>
            </a:r>
            <a:r>
              <a:rPr lang="ru-RU" b="1" i="1" dirty="0" smtClean="0"/>
              <a:t>ребенка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 формирование </a:t>
            </a:r>
            <a:r>
              <a:rPr lang="ru-RU" dirty="0"/>
              <a:t>положительной мотивации к обучению и творчеству</a:t>
            </a:r>
            <a:r>
              <a:rPr lang="ru-RU" dirty="0" smtClean="0"/>
              <a:t>;</a:t>
            </a:r>
          </a:p>
          <a:p>
            <a:r>
              <a:rPr lang="ru-RU" dirty="0"/>
              <a:t>создание и постоянное совершенствование методической системы, а также включение в работу с одаренными детьми в первую очередь педагогов, обладающих определенными </a:t>
            </a:r>
            <a:r>
              <a:rPr lang="ru-RU" dirty="0" smtClean="0"/>
              <a:t>качествами; </a:t>
            </a:r>
            <a:endParaRPr lang="ru-RU" dirty="0" smtClean="0"/>
          </a:p>
          <a:p>
            <a:r>
              <a:rPr lang="ru-RU" dirty="0" smtClean="0"/>
              <a:t>содействие </a:t>
            </a:r>
            <a:r>
              <a:rPr lang="ru-RU" dirty="0"/>
              <a:t>в реализации одаренности и организация особой среды, где каждый одаренный ребенок – индивидуальность, требующая особого </a:t>
            </a:r>
            <a:r>
              <a:rPr lang="ru-RU" dirty="0" smtClean="0"/>
              <a:t>подхода.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13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i="1" dirty="0" smtClean="0"/>
              <a:t>Полезные советы Джона </a:t>
            </a:r>
            <a:r>
              <a:rPr lang="ru-RU" b="1" i="1" dirty="0" err="1" smtClean="0"/>
              <a:t>Гауэна</a:t>
            </a:r>
            <a:endParaRPr lang="ru-RU" b="1" i="1" dirty="0" smtClean="0"/>
          </a:p>
          <a:p>
            <a:pPr lvl="0"/>
            <a:r>
              <a:rPr lang="ru-RU" dirty="0"/>
              <a:t>создайте </a:t>
            </a:r>
            <a:r>
              <a:rPr lang="ru-RU" dirty="0" smtClean="0"/>
              <a:t>уютную </a:t>
            </a:r>
            <a:r>
              <a:rPr lang="ru-RU" dirty="0"/>
              <a:t>и безопасную психологическую базу ребенку в его поисках, к которой он мог бы возвращаться, если будет напуган собственными открытиями;</a:t>
            </a:r>
          </a:p>
          <a:p>
            <a:pPr lvl="0"/>
            <a:r>
              <a:rPr lang="ru-RU" dirty="0"/>
              <a:t>поддерживайте способности ребенка к творчеству и проявляйте сочувствие к ранним неудачам;</a:t>
            </a:r>
          </a:p>
          <a:p>
            <a:pPr lvl="0"/>
            <a:r>
              <a:rPr lang="ru-RU" dirty="0"/>
              <a:t>будьте терпимы к странным идеям, уважайте любопытство, вопросы и идеи ребенка, старайтесь отвечать на все вопросы, даже если они покажутся дикими или «за гранью»;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51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помогайте ребенку учиться строить его систему ценностей, необязательно основанную на его собственных взглядах, чтобы он мог уважать себя и свои идеи наряду с другими идеями и их носителями, таким образом, он в свою очередь будет и сам ценить других;</a:t>
            </a:r>
          </a:p>
          <a:p>
            <a:pPr lvl="0"/>
            <a:r>
              <a:rPr lang="ru-RU" dirty="0"/>
              <a:t>находите слова поддержки для новых творческих начинаний ребенка, избегайте критиковать первые опыты – как бы они не были неудачны;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56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поддерживайте необходимую для творчества атмосферу, помогая ребенку избежать общественного неодобрения, уменьшить социальные трения и справиться с негативной реакцией сверстников;</a:t>
            </a:r>
          </a:p>
          <a:p>
            <a:pPr lvl="0"/>
            <a:r>
              <a:rPr lang="ru-RU" dirty="0"/>
              <a:t>не забывайте, что для ребенка школьного возраста очень важно иметь друга того же возраста и пола.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73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133</TotalTime>
  <Words>468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Социальная адаптация одарённых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адаптация одарённых детей</dc:title>
  <dc:creator>а</dc:creator>
  <cp:lastModifiedBy>а</cp:lastModifiedBy>
  <cp:revision>12</cp:revision>
  <dcterms:created xsi:type="dcterms:W3CDTF">2016-12-16T11:24:08Z</dcterms:created>
  <dcterms:modified xsi:type="dcterms:W3CDTF">2016-12-18T09:34:04Z</dcterms:modified>
</cp:coreProperties>
</file>