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85" r:id="rId5"/>
    <p:sldId id="260" r:id="rId6"/>
    <p:sldId id="281" r:id="rId7"/>
    <p:sldId id="259" r:id="rId8"/>
    <p:sldId id="261" r:id="rId9"/>
    <p:sldId id="288" r:id="rId10"/>
    <p:sldId id="263" r:id="rId11"/>
    <p:sldId id="271" r:id="rId12"/>
    <p:sldId id="268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2" r:id="rId23"/>
    <p:sldId id="286" r:id="rId24"/>
    <p:sldId id="287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140174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centrkash.edumsko.ru/uploads/2000/1781/section/298565/Federal_nye_dokumenty/Razyasneniya_3.12.14.pdf?1473699357563" TargetMode="External"/><Relationship Id="rId2" Type="http://schemas.openxmlformats.org/officeDocument/2006/relationships/hyperlink" Target="http://metodcentrkash.edumsko.ru/uploads/2000/1781/section/298565/Federal_nye_dokumenty/Prikaz_ot_7_aprelya_2014.pdf?147369892733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etodcentrkash.edumsko.ru/uploads/2000/1781/section/298565/Federal_nye_dokumenty/4nomenklatura.pdf?1473699649048" TargetMode="External"/><Relationship Id="rId4" Type="http://schemas.openxmlformats.org/officeDocument/2006/relationships/hyperlink" Target="http://metodcentrkash.edumsko.ru/uploads/2000/1781/section/298565/Federal_nye_dokumenty/Prikaz_Ministerstva_zdravoohraneniya.pdf?147369946768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effectLst/>
              </a:rPr>
              <a:t>АТТЕСТАЦИЯ ПЕДАГОГИЧЕСКИХ РАБОТНИКОВ</a:t>
            </a:r>
            <a:br>
              <a:rPr lang="ru-RU" sz="3100" dirty="0">
                <a:effectLst/>
              </a:rPr>
            </a:br>
            <a:r>
              <a:rPr lang="ru-RU" sz="3100" dirty="0">
                <a:effectLst/>
              </a:rPr>
              <a:t>КАК СПОСОБ ОЦЕНКИ ПРОФЕССИОНАЛЬНОЙ ДЕЯТЕЛЬНОСТИ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рекомендации </a:t>
            </a:r>
            <a:r>
              <a:rPr lang="ru-RU" dirty="0"/>
              <a:t>по диагностике профессиональных достижений и затруднений в практике ОУ </a:t>
            </a:r>
          </a:p>
        </p:txBody>
      </p:sp>
    </p:spTree>
    <p:extLst>
      <p:ext uri="{BB962C8B-B14F-4D97-AF65-F5344CB8AC3E}">
        <p14:creationId xmlns:p14="http://schemas.microsoft.com/office/powerpoint/2010/main" val="258029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effectLst/>
              </a:rPr>
              <a:t>Организация </a:t>
            </a:r>
            <a:r>
              <a:rPr lang="ru-RU" i="1" dirty="0" smtClean="0">
                <a:effectLst/>
              </a:rPr>
              <a:t>методического сопровождения </a:t>
            </a:r>
            <a:r>
              <a:rPr lang="ru-RU" i="1" dirty="0">
                <a:effectLst/>
              </a:rPr>
              <a:t>аттестуемого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ru-RU" dirty="0" smtClean="0"/>
              <a:t> </a:t>
            </a:r>
            <a:r>
              <a:rPr lang="ru-RU" dirty="0"/>
              <a:t>1</a:t>
            </a:r>
            <a:r>
              <a:rPr lang="ru-RU" dirty="0" smtClean="0"/>
              <a:t> этап:  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/>
              <a:t> знакомство с  нормативно- правовой базой аттестации.</a:t>
            </a:r>
            <a:endParaRPr lang="ru-RU" dirty="0"/>
          </a:p>
          <a:p>
            <a:pPr marL="137160" indent="0">
              <a:buNone/>
            </a:pPr>
            <a:r>
              <a:rPr lang="ru-RU" dirty="0"/>
              <a:t>2 </a:t>
            </a:r>
            <a:r>
              <a:rPr lang="ru-RU" dirty="0" smtClean="0"/>
              <a:t>этап</a:t>
            </a:r>
            <a:endParaRPr lang="ru-RU" dirty="0"/>
          </a:p>
          <a:p>
            <a:r>
              <a:rPr lang="ru-RU" dirty="0"/>
              <a:t> диагностика (объективная оценка педагогической деятельности на основе анкет, самоанализа);</a:t>
            </a:r>
          </a:p>
          <a:p>
            <a:r>
              <a:rPr lang="ru-RU" dirty="0"/>
              <a:t>психолого-педагогический анализ (выявление педагогических затруднений);</a:t>
            </a:r>
          </a:p>
          <a:p>
            <a:r>
              <a:rPr lang="ru-RU" dirty="0"/>
              <a:t>создание </a:t>
            </a:r>
            <a:r>
              <a:rPr lang="ru-RU" dirty="0" smtClean="0"/>
              <a:t> </a:t>
            </a:r>
            <a:r>
              <a:rPr lang="ru-RU" dirty="0"/>
              <a:t>системы </a:t>
            </a:r>
            <a:r>
              <a:rPr lang="ru-RU" dirty="0" smtClean="0"/>
              <a:t>мероприятий</a:t>
            </a:r>
            <a:r>
              <a:rPr lang="ru-RU" dirty="0"/>
              <a:t> </a:t>
            </a:r>
            <a:r>
              <a:rPr lang="ru-RU" dirty="0" smtClean="0"/>
              <a:t>по преодолению</a:t>
            </a:r>
          </a:p>
          <a:p>
            <a:pPr marL="137160" indent="0">
              <a:buNone/>
            </a:pPr>
            <a:r>
              <a:rPr lang="ru-RU" dirty="0"/>
              <a:t>п</a:t>
            </a:r>
            <a:r>
              <a:rPr lang="ru-RU" dirty="0" smtClean="0"/>
              <a:t>едагогических затруднений. </a:t>
            </a:r>
          </a:p>
          <a:p>
            <a:pPr marL="137160" indent="0">
              <a:buNone/>
            </a:pPr>
            <a:r>
              <a:rPr lang="ru-RU" dirty="0"/>
              <a:t>3-й этап –проведение и анализ аттестации</a:t>
            </a:r>
          </a:p>
          <a:p>
            <a:pPr marL="137160" indent="0">
              <a:buNone/>
            </a:pPr>
            <a:r>
              <a:rPr lang="ru-RU" dirty="0"/>
              <a:t>(помощь в подготовке документов, обобщение педагогического опыта,  проведение аттестации на соответствие занимаемой </a:t>
            </a:r>
            <a:r>
              <a:rPr lang="ru-RU" dirty="0" smtClean="0"/>
              <a:t>должности).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40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Методика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Изучение документов педагогов, наблюдение за практической деятельностью учителей, контрольно-методические срезы, контроль ведения документации, анализ результатов деятельности педагогов, собеседование, анкетирование</a:t>
            </a:r>
            <a:r>
              <a:rPr lang="ru-RU" dirty="0" smtClean="0"/>
              <a:t>, самоанализ.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16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Педагогические затруднения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/>
              <a:t> </a:t>
            </a:r>
            <a:r>
              <a:rPr lang="ru-RU" dirty="0" smtClean="0">
                <a:solidFill>
                  <a:srgbClr val="FF0000"/>
                </a:solidFill>
              </a:rPr>
              <a:t>Целевой</a:t>
            </a:r>
            <a:endParaRPr lang="ru-RU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dirty="0" smtClean="0"/>
              <a:t>– </a:t>
            </a:r>
            <a:r>
              <a:rPr lang="ru-RU" dirty="0"/>
              <a:t>цели поставлены абстрактно и не могут служить руководством к проведению единичного занятия;</a:t>
            </a:r>
          </a:p>
          <a:p>
            <a:pPr marL="137160" indent="0">
              <a:buNone/>
            </a:pPr>
            <a:r>
              <a:rPr lang="ru-RU" dirty="0"/>
              <a:t>– неумение спроектировать личностные и </a:t>
            </a:r>
            <a:r>
              <a:rPr lang="ru-RU" dirty="0" err="1"/>
              <a:t>метапредметные</a:t>
            </a:r>
            <a:r>
              <a:rPr lang="ru-RU" dirty="0"/>
              <a:t> результаты обучения;</a:t>
            </a:r>
          </a:p>
          <a:p>
            <a:pPr marL="137160" indent="0">
              <a:buNone/>
            </a:pPr>
            <a:r>
              <a:rPr lang="ru-RU" dirty="0"/>
              <a:t>– подмена цели средствами </a:t>
            </a:r>
            <a:r>
              <a:rPr lang="ru-RU" dirty="0" smtClean="0"/>
              <a:t>урока</a:t>
            </a:r>
            <a:r>
              <a:rPr lang="ru-RU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59027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Педагогические затруднения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Содержательный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трудности в поиске ценностного смысла в изучаемом </a:t>
            </a:r>
            <a:r>
              <a:rPr lang="ru-RU" dirty="0" smtClean="0"/>
              <a:t>материале;</a:t>
            </a:r>
            <a:endParaRPr lang="ru-RU" dirty="0"/>
          </a:p>
          <a:p>
            <a:r>
              <a:rPr lang="ru-RU" dirty="0" smtClean="0"/>
              <a:t>трудности </a:t>
            </a:r>
            <a:r>
              <a:rPr lang="ru-RU" dirty="0"/>
              <a:t>в сочетании принципов научности и </a:t>
            </a:r>
            <a:r>
              <a:rPr lang="ru-RU" dirty="0" smtClean="0"/>
              <a:t>доступности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изучаемом материале не выделено главное;</a:t>
            </a:r>
          </a:p>
          <a:p>
            <a:r>
              <a:rPr lang="ru-RU" dirty="0" smtClean="0"/>
              <a:t> </a:t>
            </a:r>
            <a:r>
              <a:rPr lang="ru-RU" dirty="0"/>
              <a:t>материал не систематизирован и не связан с </a:t>
            </a:r>
            <a:r>
              <a:rPr lang="ru-RU" dirty="0" smtClean="0"/>
              <a:t>предыдущим</a:t>
            </a:r>
            <a:r>
              <a:rPr lang="ru-RU" dirty="0"/>
              <a:t>;</a:t>
            </a:r>
          </a:p>
          <a:p>
            <a:r>
              <a:rPr lang="ru-RU" dirty="0" smtClean="0"/>
              <a:t>обеспечивать </a:t>
            </a:r>
            <a:r>
              <a:rPr lang="ru-RU" dirty="0"/>
              <a:t>связь теории с практикой, раскрывать практическую значимость </a:t>
            </a:r>
            <a:r>
              <a:rPr lang="ru-RU" dirty="0" smtClean="0"/>
              <a:t>знаний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75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Педагогические затруднения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Процессуальный</a:t>
            </a:r>
          </a:p>
          <a:p>
            <a:r>
              <a:rPr lang="ru-RU" dirty="0" smtClean="0"/>
              <a:t> использование стандартных методов традиционной технологии (объяснение материала, устный опрос, решение задач и др.);</a:t>
            </a:r>
          </a:p>
          <a:p>
            <a:r>
              <a:rPr lang="ru-RU" dirty="0" smtClean="0"/>
              <a:t>односторонняя увлеченность методами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обучения (игровые, проектные, проблемные и др.).</a:t>
            </a:r>
          </a:p>
          <a:p>
            <a:endParaRPr lang="ru-RU" dirty="0" smtClean="0"/>
          </a:p>
          <a:p>
            <a:r>
              <a:rPr lang="ru-RU" dirty="0" smtClean="0"/>
              <a:t>педагоги неохотно используют формы и методы обучения, выходящие за рамки уроков: лабораторные эксперименты, полевая практика и т.п. Они не видят ресурса других образовательных форм и типов деятельностей (проектной, исследовательской) в получении нового образовательного результата.</a:t>
            </a:r>
          </a:p>
          <a:p>
            <a:endParaRPr lang="ru-RU" dirty="0" smtClean="0"/>
          </a:p>
          <a:p>
            <a:r>
              <a:rPr lang="ru-RU" dirty="0" smtClean="0"/>
              <a:t>педагоги испытывают недостаток средств и технологий для включения в образовательный процесс всех учеников – с повышенными познавательными потребностями и со специальными потребностями в образовании, одаренных и отстающих, учеников с ограниченными возможностями и т.д.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89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Педагогические затруднения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Оценочно-коррекционный</a:t>
            </a:r>
          </a:p>
          <a:p>
            <a:endParaRPr lang="ru-RU" dirty="0"/>
          </a:p>
          <a:p>
            <a:r>
              <a:rPr lang="ru-RU" dirty="0"/>
              <a:t>педагоги по-прежнему предпочитают учительский контроль в форме самостоятельных, контрольных и тестовых работ прочим формам, не придавая должного значения воспитанию оценочной самостоятельности, формирующему оцениванию школьников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Учителя недооценивают важность координации усилий ансамбля педагогов, а также внеурочных ресурсов в достижении планируемых образовательных </a:t>
            </a:r>
            <a:r>
              <a:rPr lang="ru-RU" dirty="0" smtClean="0"/>
              <a:t>результатов</a:t>
            </a:r>
            <a:r>
              <a:rPr lang="ru-RU" dirty="0"/>
              <a:t>.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  <a:p>
            <a:r>
              <a:rPr lang="ru-RU" dirty="0" smtClean="0"/>
              <a:t>– </a:t>
            </a:r>
            <a:r>
              <a:rPr lang="ru-RU" dirty="0"/>
              <a:t>отсутствие опыта в оценивании </a:t>
            </a:r>
            <a:r>
              <a:rPr lang="ru-RU" dirty="0" err="1"/>
              <a:t>метапредметных</a:t>
            </a:r>
            <a:r>
              <a:rPr lang="ru-RU" dirty="0"/>
              <a:t> результатов;</a:t>
            </a:r>
          </a:p>
          <a:p>
            <a:r>
              <a:rPr lang="ru-RU" dirty="0"/>
              <a:t>– неумение психологически грамотно оценить личностные результаты обучения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65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effectLst/>
              </a:rPr>
              <a:t>П</a:t>
            </a:r>
            <a:r>
              <a:rPr lang="ru-RU" i="1" dirty="0" smtClean="0">
                <a:effectLst/>
              </a:rPr>
              <a:t>ричины </a:t>
            </a:r>
            <a:r>
              <a:rPr lang="ru-RU" i="1" dirty="0">
                <a:effectLst/>
              </a:rPr>
              <a:t>профессиональных </a:t>
            </a:r>
            <a:r>
              <a:rPr lang="ru-RU" i="1" dirty="0" smtClean="0">
                <a:effectLst/>
              </a:rPr>
              <a:t>затруднений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изменилось </a:t>
            </a:r>
            <a:r>
              <a:rPr lang="ru-RU" dirty="0"/>
              <a:t>соотношение деятельности учителя и учащихся в учебном </a:t>
            </a:r>
            <a:r>
              <a:rPr lang="ru-RU" dirty="0" smtClean="0"/>
              <a:t>процессе;</a:t>
            </a:r>
          </a:p>
          <a:p>
            <a:r>
              <a:rPr lang="ru-RU" dirty="0" smtClean="0"/>
              <a:t>учителя </a:t>
            </a:r>
            <a:r>
              <a:rPr lang="ru-RU" dirty="0"/>
              <a:t>не могут полностью избавиться от объяснительно-иллюстративного типа </a:t>
            </a:r>
            <a:r>
              <a:rPr lang="ru-RU" dirty="0" smtClean="0"/>
              <a:t>обучения</a:t>
            </a:r>
            <a:r>
              <a:rPr lang="ru-RU" dirty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нет целенаправленной работы учителя над развитием творческих способностей </a:t>
            </a:r>
            <a:r>
              <a:rPr lang="ru-RU" dirty="0" smtClean="0"/>
              <a:t>детей;</a:t>
            </a:r>
          </a:p>
          <a:p>
            <a:r>
              <a:rPr lang="ru-RU" dirty="0" smtClean="0"/>
              <a:t> учитель испытывает </a:t>
            </a:r>
            <a:r>
              <a:rPr lang="ru-RU" dirty="0"/>
              <a:t>трудности в анализе эффективности </a:t>
            </a:r>
            <a:r>
              <a:rPr lang="ru-RU" dirty="0" smtClean="0"/>
              <a:t>урока;</a:t>
            </a:r>
            <a:endParaRPr lang="ru-RU" dirty="0"/>
          </a:p>
          <a:p>
            <a:r>
              <a:rPr lang="ru-RU" dirty="0" smtClean="0"/>
              <a:t>педагоги </a:t>
            </a:r>
            <a:r>
              <a:rPr lang="ru-RU" dirty="0"/>
              <a:t>затрудняются в разработке сценария (а не жесткого плана) урока 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учитель затрудняется </a:t>
            </a:r>
            <a:r>
              <a:rPr lang="ru-RU" dirty="0"/>
              <a:t>в определении форм активности детей, за счет которых возможно достижение ими </a:t>
            </a:r>
            <a:r>
              <a:rPr lang="ru-RU" dirty="0" err="1"/>
              <a:t>метапредметных</a:t>
            </a:r>
            <a:r>
              <a:rPr lang="ru-RU" dirty="0"/>
              <a:t> </a:t>
            </a:r>
            <a:r>
              <a:rPr lang="ru-RU" dirty="0" smtClean="0"/>
              <a:t>результатов. 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70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effectLst/>
              </a:rPr>
              <a:t>П</a:t>
            </a:r>
            <a:r>
              <a:rPr lang="ru-RU" i="1" dirty="0" smtClean="0">
                <a:effectLst/>
              </a:rPr>
              <a:t>ути </a:t>
            </a:r>
            <a:r>
              <a:rPr lang="ru-RU" i="1" dirty="0">
                <a:effectLst/>
              </a:rPr>
              <a:t>преодоления выявленных затруднений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Составление </a:t>
            </a:r>
            <a:r>
              <a:rPr lang="ru-RU" dirty="0"/>
              <a:t>плана по коррекции затруднений педагогов.</a:t>
            </a:r>
          </a:p>
          <a:p>
            <a:r>
              <a:rPr lang="ru-RU" dirty="0" smtClean="0"/>
              <a:t>Организация </a:t>
            </a:r>
            <a:r>
              <a:rPr lang="ru-RU" dirty="0"/>
              <a:t>методической </a:t>
            </a:r>
            <a:r>
              <a:rPr lang="ru-RU" dirty="0" smtClean="0"/>
              <a:t>работы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по нескольким направлениям:</a:t>
            </a:r>
          </a:p>
          <a:p>
            <a:pPr marL="137160" indent="0">
              <a:buNone/>
            </a:pPr>
            <a:r>
              <a:rPr lang="ru-RU" dirty="0"/>
              <a:t>– обеспечение психолого-педагогической подготовленности учителей в соответствии с современными требованиями;</a:t>
            </a:r>
          </a:p>
          <a:p>
            <a:pPr marL="137160" indent="0">
              <a:buNone/>
            </a:pPr>
            <a:r>
              <a:rPr lang="ru-RU" dirty="0"/>
              <a:t>– осмысление теоретических аспектов введения ФГОС;</a:t>
            </a:r>
          </a:p>
          <a:p>
            <a:pPr marL="137160" indent="0">
              <a:buNone/>
            </a:pPr>
            <a:r>
              <a:rPr lang="ru-RU" dirty="0"/>
              <a:t>– развитие, обновление и обеспечение доступности профессионально-педагогической информации для учителей;</a:t>
            </a:r>
          </a:p>
          <a:p>
            <a:pPr marL="137160" indent="0">
              <a:buNone/>
            </a:pPr>
            <a:r>
              <a:rPr lang="ru-RU" dirty="0"/>
              <a:t>– обучение учителей формам и педагогическим технологиям, заложенным в ФГОС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63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effectLst/>
              </a:rPr>
              <a:t>Пути преодоления выявленных затруднений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Выбор учителями актуальных тем по самообразованию и контроль над процессом их разработки.</a:t>
            </a:r>
          </a:p>
          <a:p>
            <a:r>
              <a:rPr lang="ru-RU" dirty="0" smtClean="0"/>
              <a:t>Организация </a:t>
            </a:r>
            <a:r>
              <a:rPr lang="ru-RU" dirty="0"/>
              <a:t>и проведение </a:t>
            </a:r>
            <a:r>
              <a:rPr lang="ru-RU" dirty="0" smtClean="0"/>
              <a:t>педагогических советов, тренингов </a:t>
            </a:r>
            <a:r>
              <a:rPr lang="ru-RU" dirty="0"/>
              <a:t>для учителей по </a:t>
            </a:r>
            <a:r>
              <a:rPr lang="ru-RU" dirty="0" smtClean="0"/>
              <a:t>необходимым темам</a:t>
            </a:r>
            <a:endParaRPr lang="ru-RU" dirty="0"/>
          </a:p>
          <a:p>
            <a:r>
              <a:rPr lang="ru-RU" dirty="0"/>
              <a:t>Создание информационной базы, позволяющей учителям преодолевать профессиональные затруднения, связанные с реализацией </a:t>
            </a:r>
            <a:r>
              <a:rPr lang="ru-RU" dirty="0" smtClean="0"/>
              <a:t>ФГОС.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474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effectLst/>
              </a:rPr>
              <a:t>Пути преодоления выявленных затруднений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endParaRPr lang="ru-RU" dirty="0"/>
          </a:p>
          <a:p>
            <a:r>
              <a:rPr lang="ru-RU" dirty="0" smtClean="0"/>
              <a:t>Взаимные </a:t>
            </a:r>
            <a:r>
              <a:rPr lang="ru-RU" dirty="0"/>
              <a:t>посещения уроков, как учителями-предметниками, работающими в основной школе, так и уроков учителей начальных классов. </a:t>
            </a:r>
          </a:p>
          <a:p>
            <a:r>
              <a:rPr lang="ru-RU" dirty="0" smtClean="0"/>
              <a:t>Показ </a:t>
            </a:r>
            <a:r>
              <a:rPr lang="ru-RU" dirty="0"/>
              <a:t>опыта в режиме реального времени в форме серии открытых учебных занятий и внеурочных </a:t>
            </a:r>
            <a:r>
              <a:rPr lang="ru-RU" dirty="0" smtClean="0"/>
              <a:t>мероприятий.</a:t>
            </a:r>
          </a:p>
          <a:p>
            <a:r>
              <a:rPr lang="ru-RU" dirty="0" smtClean="0"/>
              <a:t>Курсы повышения квалификации.</a:t>
            </a:r>
            <a:endParaRPr lang="ru-RU" dirty="0"/>
          </a:p>
          <a:p>
            <a:r>
              <a:rPr lang="ru-RU" dirty="0" smtClean="0"/>
              <a:t>Проведение </a:t>
            </a:r>
            <a:r>
              <a:rPr lang="ru-RU" dirty="0"/>
              <a:t>повторной диагностики затруднений </a:t>
            </a:r>
            <a:r>
              <a:rPr lang="ru-RU" dirty="0" smtClean="0"/>
              <a:t>педагогов.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59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Аттестация педагогических кадров — очень важная процедура в оценке профессионализма и качества </a:t>
            </a:r>
            <a:r>
              <a:rPr lang="ru-RU" dirty="0" smtClean="0"/>
              <a:t> работы педагогов. </a:t>
            </a:r>
            <a:r>
              <a:rPr lang="ru-RU" dirty="0"/>
              <a:t>С помощью </a:t>
            </a:r>
            <a:r>
              <a:rPr lang="ru-RU" b="1" i="1" dirty="0"/>
              <a:t>аттестации </a:t>
            </a:r>
            <a:r>
              <a:rPr lang="ru-RU" b="1" i="1" dirty="0" smtClean="0"/>
              <a:t>обеспечивается </a:t>
            </a:r>
            <a:r>
              <a:rPr lang="ru-RU" b="1" i="1" dirty="0"/>
              <a:t>формирование высокопрофессионального кадрового состава учреждения, что влечет за собой повышение качества образования</a:t>
            </a:r>
            <a:r>
              <a:rPr lang="ru-RU" b="1" i="1" dirty="0" smtClean="0"/>
              <a:t>.</a:t>
            </a:r>
          </a:p>
          <a:p>
            <a:r>
              <a:rPr lang="ru-RU" dirty="0"/>
              <a:t>аттестация педагогических кадров играет важную роль в управлении </a:t>
            </a:r>
            <a:r>
              <a:rPr lang="ru-RU" dirty="0" smtClean="0"/>
              <a:t>образованием</a:t>
            </a:r>
            <a:r>
              <a:rPr lang="ru-RU" dirty="0"/>
              <a:t>:</a:t>
            </a:r>
          </a:p>
          <a:p>
            <a:pPr marL="137160" indent="0">
              <a:buNone/>
            </a:pPr>
            <a:r>
              <a:rPr lang="ru-RU" dirty="0"/>
              <a:t>— процесс стимулирования персонала к эффективной профессиональной </a:t>
            </a:r>
            <a:r>
              <a:rPr lang="ru-RU" dirty="0" smtClean="0"/>
              <a:t>деятельности;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 управленческий инструмент </a:t>
            </a:r>
            <a:r>
              <a:rPr lang="ru-RU" dirty="0" smtClean="0"/>
              <a:t>оценивания;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 механизм внутреннего контроля за результатами профессиональной деятельности </a:t>
            </a:r>
            <a:r>
              <a:rPr lang="ru-RU" dirty="0" smtClean="0"/>
              <a:t>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 кадровый ресурс обеспечения системы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78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>
                <a:effectLst/>
              </a:rPr>
              <a:t>Формы работы, используемые </a:t>
            </a:r>
            <a:r>
              <a:rPr lang="ru-RU" sz="2800" i="1" dirty="0">
                <a:effectLst/>
              </a:rPr>
              <a:t>для преодоления профессиональных затруднений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Теоретическая подготовка (педагогические советы, заседания МО, теоретические семинары, методические дни, выступления, доклады, выставки). </a:t>
            </a:r>
          </a:p>
          <a:p>
            <a:r>
              <a:rPr lang="ru-RU" dirty="0" smtClean="0"/>
              <a:t> </a:t>
            </a:r>
            <a:r>
              <a:rPr lang="ru-RU" dirty="0"/>
              <a:t>Консультирование учителей, разработка рекомендаций, памяток.</a:t>
            </a:r>
          </a:p>
          <a:p>
            <a:r>
              <a:rPr lang="ru-RU" dirty="0" smtClean="0"/>
              <a:t> </a:t>
            </a:r>
            <a:r>
              <a:rPr lang="ru-RU" dirty="0"/>
              <a:t>Круглые столы, проводимые с целью обмена опытом.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10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Выставки</a:t>
            </a:r>
            <a:r>
              <a:rPr lang="ru-RU" dirty="0"/>
              <a:t>, аукционы педагогических и методических </a:t>
            </a:r>
            <a:r>
              <a:rPr lang="ru-RU" dirty="0" smtClean="0"/>
              <a:t>находок</a:t>
            </a:r>
          </a:p>
          <a:p>
            <a:r>
              <a:rPr lang="ru-RU" dirty="0" smtClean="0"/>
              <a:t>Практические </a:t>
            </a:r>
            <a:r>
              <a:rPr lang="ru-RU" dirty="0"/>
              <a:t>занятия, деловые и ролевые </a:t>
            </a:r>
            <a:r>
              <a:rPr lang="ru-RU" dirty="0" smtClean="0"/>
              <a:t>игры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/>
              <a:t>Семинары-практикумы по использованию активных и продуктивных технологий и методов </a:t>
            </a:r>
            <a:r>
              <a:rPr lang="ru-RU" dirty="0" smtClean="0"/>
              <a:t>обучения.</a:t>
            </a:r>
          </a:p>
          <a:p>
            <a:endParaRPr lang="ru-RU" dirty="0" smtClean="0"/>
          </a:p>
          <a:p>
            <a:pPr marL="13716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А. И. Герцен: «Теория внушает убеждения, </a:t>
            </a:r>
            <a:r>
              <a:rPr lang="ru-RU" b="1" i="1" dirty="0" smtClean="0">
                <a:solidFill>
                  <a:srgbClr val="002060"/>
                </a:solidFill>
              </a:rPr>
              <a:t>пример определяет образ действий» 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5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Профессиональный стандарт и аттестация педагогов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Постановление </a:t>
            </a:r>
            <a:r>
              <a:rPr lang="ru-RU" dirty="0"/>
              <a:t>правительства № 584, переход на новые </a:t>
            </a:r>
            <a:r>
              <a:rPr lang="ru-RU" dirty="0" err="1" smtClean="0"/>
              <a:t>проф.стандарты</a:t>
            </a:r>
            <a:r>
              <a:rPr lang="ru-RU" dirty="0" smtClean="0"/>
              <a:t> </a:t>
            </a:r>
            <a:r>
              <a:rPr lang="ru-RU" dirty="0"/>
              <a:t>продолжится до 1 января </a:t>
            </a:r>
            <a:r>
              <a:rPr lang="ru-RU" dirty="0" smtClean="0"/>
              <a:t>2020 </a:t>
            </a:r>
            <a:r>
              <a:rPr lang="ru-RU" dirty="0"/>
              <a:t>года. </a:t>
            </a:r>
            <a:endParaRPr lang="ru-RU" dirty="0" smtClean="0"/>
          </a:p>
          <a:p>
            <a:r>
              <a:rPr lang="ru-RU" dirty="0"/>
              <a:t>Общепедагогическая функция. Обучение 	</a:t>
            </a:r>
          </a:p>
          <a:p>
            <a:r>
              <a:rPr lang="ru-RU" dirty="0"/>
              <a:t>Воспитательная деятельность 	</a:t>
            </a:r>
          </a:p>
          <a:p>
            <a:r>
              <a:rPr lang="ru-RU" dirty="0"/>
              <a:t>Развивающая деятельность 	</a:t>
            </a:r>
          </a:p>
          <a:p>
            <a:r>
              <a:rPr lang="ru-RU" dirty="0"/>
              <a:t>Педагогическая деятельность по реализации программ дошкольного образования 	</a:t>
            </a:r>
          </a:p>
          <a:p>
            <a:r>
              <a:rPr lang="ru-RU" dirty="0"/>
              <a:t>Педагогическая деятельность по реализации программ начального общего образования 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78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Компетенции педагога в ходе реализации ФГОС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</a:t>
            </a:r>
            <a:r>
              <a:rPr lang="ru-RU" dirty="0" smtClean="0"/>
              <a:t>роектирование </a:t>
            </a:r>
            <a:r>
              <a:rPr lang="ru-RU" dirty="0"/>
              <a:t>и управление учебной ситуацией на </a:t>
            </a:r>
            <a:r>
              <a:rPr lang="ru-RU" dirty="0" smtClean="0"/>
              <a:t>уроке, эффективное</a:t>
            </a:r>
            <a:r>
              <a:rPr lang="ru-RU" dirty="0"/>
              <a:t>  </a:t>
            </a:r>
            <a:r>
              <a:rPr lang="ru-RU" dirty="0" smtClean="0"/>
              <a:t>вовлечение  </a:t>
            </a:r>
            <a:r>
              <a:rPr lang="ru-RU" dirty="0"/>
              <a:t>учеников в процесс обучения и воспитания, мотивируя их учебно-познавательную </a:t>
            </a:r>
            <a:r>
              <a:rPr lang="ru-RU" dirty="0" smtClean="0"/>
              <a:t>деятельность;</a:t>
            </a:r>
            <a:endParaRPr lang="ru-RU" dirty="0"/>
          </a:p>
          <a:p>
            <a:r>
              <a:rPr lang="ru-RU" dirty="0"/>
              <a:t>д</a:t>
            </a:r>
            <a:r>
              <a:rPr lang="ru-RU" dirty="0" smtClean="0"/>
              <a:t>иагностика </a:t>
            </a:r>
            <a:r>
              <a:rPr lang="ru-RU" dirty="0"/>
              <a:t>новых образовательных </a:t>
            </a:r>
            <a:r>
              <a:rPr lang="ru-RU" dirty="0" smtClean="0"/>
              <a:t>результатов; </a:t>
            </a:r>
            <a:endParaRPr lang="ru-RU" dirty="0"/>
          </a:p>
          <a:p>
            <a:r>
              <a:rPr lang="ru-RU" dirty="0"/>
              <a:t>в</a:t>
            </a:r>
            <a:r>
              <a:rPr lang="ru-RU" dirty="0" smtClean="0"/>
              <a:t>ладение </a:t>
            </a:r>
            <a:r>
              <a:rPr lang="ru-RU" dirty="0"/>
              <a:t>технологией проектной </a:t>
            </a:r>
            <a:r>
              <a:rPr lang="ru-RU" dirty="0" smtClean="0"/>
              <a:t>работы, учебного исследования;</a:t>
            </a:r>
            <a:endParaRPr lang="ru-RU" dirty="0"/>
          </a:p>
          <a:p>
            <a:r>
              <a:rPr lang="ru-RU" dirty="0" smtClean="0"/>
              <a:t>умение </a:t>
            </a:r>
            <a:r>
              <a:rPr lang="ru-RU" dirty="0"/>
              <a:t>организовать групповую </a:t>
            </a:r>
            <a:r>
              <a:rPr lang="ru-RU" dirty="0" smtClean="0"/>
              <a:t>работу и индивидуальную работу;  </a:t>
            </a:r>
            <a:endParaRPr lang="ru-RU" dirty="0"/>
          </a:p>
          <a:p>
            <a:r>
              <a:rPr lang="ru-RU" dirty="0" smtClean="0"/>
              <a:t> умение </a:t>
            </a:r>
            <a:r>
              <a:rPr lang="ru-RU" dirty="0"/>
              <a:t>проводить по ходу учебной ситуации оперативную экспресс-диагностику и др. </a:t>
            </a:r>
          </a:p>
          <a:p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1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Компетенции педагога в ходе реализации ФГОС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37160" indent="0" fontAlgn="base">
              <a:buNone/>
            </a:pPr>
            <a:endParaRPr lang="ru-RU" dirty="0"/>
          </a:p>
          <a:p>
            <a:r>
              <a:rPr lang="ru-RU" dirty="0"/>
              <a:t>проектирование и управление учебной ситуацией на уроке, эффективное  вовлечение  учеников в процесс обучения и воспитания, мотивируя их учебно-познавательную деятельность;</a:t>
            </a:r>
          </a:p>
          <a:p>
            <a:r>
              <a:rPr lang="ru-RU" dirty="0"/>
              <a:t>диагностика новых образовательных результатов; </a:t>
            </a:r>
          </a:p>
          <a:p>
            <a:r>
              <a:rPr lang="ru-RU" dirty="0"/>
              <a:t>владение технологией проектной работы, учебного исследования;</a:t>
            </a:r>
          </a:p>
          <a:p>
            <a:r>
              <a:rPr lang="ru-RU" dirty="0"/>
              <a:t>умение организовать групповую работу и индивидуальную работу;  </a:t>
            </a:r>
          </a:p>
          <a:p>
            <a:r>
              <a:rPr lang="ru-RU" dirty="0"/>
              <a:t> умение проводить по ходу учебной ситуации оперативную экспресс-диагностику и др. </a:t>
            </a:r>
          </a:p>
          <a:p>
            <a:pPr lvl="0" fontAlgn="base"/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58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Профессиональный стандарт и аттестация педагогов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37160" indent="0" fontAlgn="base">
              <a:buNone/>
            </a:pPr>
            <a:r>
              <a:rPr lang="ru-RU" i="1" dirty="0"/>
              <a:t>«Мы хотим предложить педагогам, пока в </a:t>
            </a:r>
            <a:r>
              <a:rPr lang="ru-RU" i="1" dirty="0" err="1"/>
              <a:t>апробационном</a:t>
            </a:r>
            <a:r>
              <a:rPr lang="ru-RU" i="1" dirty="0"/>
              <a:t> режиме, новые подходы к аттестации, чтобы туда входил </a:t>
            </a:r>
            <a:endParaRPr lang="ru-RU" i="1" dirty="0" smtClean="0"/>
          </a:p>
          <a:p>
            <a:pPr fontAlgn="base"/>
            <a:r>
              <a:rPr lang="ru-RU" i="1" dirty="0" smtClean="0">
                <a:solidFill>
                  <a:srgbClr val="002060"/>
                </a:solidFill>
              </a:rPr>
              <a:t>модуль</a:t>
            </a:r>
            <a:r>
              <a:rPr lang="ru-RU" i="1" dirty="0">
                <a:solidFill>
                  <a:srgbClr val="002060"/>
                </a:solidFill>
              </a:rPr>
              <a:t>, связанный со знанием предметной области, </a:t>
            </a:r>
            <a:endParaRPr lang="ru-RU" i="1" dirty="0" smtClean="0">
              <a:solidFill>
                <a:srgbClr val="002060"/>
              </a:solidFill>
            </a:endParaRPr>
          </a:p>
          <a:p>
            <a:pPr fontAlgn="base"/>
            <a:r>
              <a:rPr lang="ru-RU" i="1" dirty="0" smtClean="0">
                <a:solidFill>
                  <a:srgbClr val="002060"/>
                </a:solidFill>
              </a:rPr>
              <a:t>модуль </a:t>
            </a:r>
            <a:r>
              <a:rPr lang="ru-RU" i="1" dirty="0">
                <a:solidFill>
                  <a:srgbClr val="002060"/>
                </a:solidFill>
              </a:rPr>
              <a:t>на владение педагогическими технологиями, в том числе на знание современных IT-технологий, и </a:t>
            </a:r>
            <a:endParaRPr lang="ru-RU" i="1" dirty="0" smtClean="0">
              <a:solidFill>
                <a:srgbClr val="002060"/>
              </a:solidFill>
            </a:endParaRPr>
          </a:p>
          <a:p>
            <a:pPr fontAlgn="base"/>
            <a:r>
              <a:rPr lang="ru-RU" i="1" dirty="0" smtClean="0">
                <a:solidFill>
                  <a:srgbClr val="002060"/>
                </a:solidFill>
              </a:rPr>
              <a:t>модуль </a:t>
            </a:r>
            <a:r>
              <a:rPr lang="ru-RU" i="1" dirty="0">
                <a:solidFill>
                  <a:srgbClr val="002060"/>
                </a:solidFill>
              </a:rPr>
              <a:t>на знание коммуникаций — умение решать конфликтные ситуации с детьми, с родителями</a:t>
            </a:r>
            <a:r>
              <a:rPr lang="ru-RU" i="1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  <a:p>
            <a:pPr marL="137160" indent="0" fontAlgn="base">
              <a:buNone/>
            </a:pPr>
            <a:r>
              <a:rPr lang="ru-RU" dirty="0" smtClean="0"/>
              <a:t> </a:t>
            </a:r>
            <a:r>
              <a:rPr lang="ru-RU" dirty="0"/>
              <a:t>требования к процедуре </a:t>
            </a:r>
            <a:r>
              <a:rPr lang="ru-RU" dirty="0" smtClean="0"/>
              <a:t> </a:t>
            </a:r>
            <a:r>
              <a:rPr lang="ru-RU" dirty="0" err="1" smtClean="0"/>
              <a:t>аттестациипо</a:t>
            </a:r>
            <a:r>
              <a:rPr lang="ru-RU" dirty="0" smtClean="0"/>
              <a:t> </a:t>
            </a:r>
            <a:r>
              <a:rPr lang="ru-RU" dirty="0"/>
              <a:t>всей стране будут едины.</a:t>
            </a:r>
          </a:p>
          <a:p>
            <a:pPr fontAlgn="base"/>
            <a:r>
              <a:rPr lang="ru-RU" i="1" dirty="0"/>
              <a:t>«Это позволит унифицировать подходы к аттестации педагогов и получить данные для наших институтов повышения квалификации, например, каких знаний не хватает учителям, выяснить проблемы обучения в педагогических вузах, понять, касается какая-то проблема целого региона или конкретной школы</a:t>
            </a:r>
            <a:r>
              <a:rPr lang="ru-RU" i="1" dirty="0" smtClean="0"/>
              <a:t>»</a:t>
            </a:r>
            <a:r>
              <a:rPr lang="ru-RU" dirty="0" smtClean="0"/>
              <a:t>.  </a:t>
            </a:r>
            <a:r>
              <a:rPr lang="ru-RU" dirty="0"/>
              <a:t> </a:t>
            </a:r>
            <a:r>
              <a:rPr lang="ru-RU" b="1" dirty="0"/>
              <a:t>Наталия Третьяк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10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Статья 49. Аттестация педагогических работников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Аттестация педагогических работников проводится в целях подтверждения соответствия педагогических работников занимаемым ими должностям на основе оценки их профессиональной деятельности и по желанию педагогических работников </a:t>
            </a:r>
            <a:r>
              <a:rPr lang="ru-RU" dirty="0" smtClean="0"/>
              <a:t> </a:t>
            </a:r>
            <a:r>
              <a:rPr lang="ru-RU" dirty="0"/>
              <a:t>в целях установления квалификационной </a:t>
            </a:r>
            <a:r>
              <a:rPr lang="ru-RU" dirty="0" smtClean="0"/>
              <a:t>категории</a:t>
            </a:r>
          </a:p>
          <a:p>
            <a:r>
              <a:rPr lang="ru-RU" dirty="0"/>
              <a:t>.</a:t>
            </a:r>
            <a:r>
              <a:rPr lang="ru-RU" b="1" u="sng" dirty="0">
                <a:hlinkClick r:id="rId2"/>
              </a:rPr>
              <a:t> Федеральный закон от 29.12.2012 N 273-ФЗ (ред. от 03.07.2016) "Об образовании в Российской Федерации</a:t>
            </a:r>
            <a:r>
              <a:rPr lang="ru-RU" b="1" u="sng" dirty="0" smtClean="0">
                <a:hlinkClick r:id="rId2"/>
              </a:rPr>
              <a:t>")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99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Нормативно-правовая база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u="sng" dirty="0">
                <a:hlinkClick r:id="rId2"/>
              </a:rPr>
              <a:t>Приказ</a:t>
            </a:r>
            <a:r>
              <a:rPr lang="ru-RU" dirty="0"/>
              <a:t> Министерства образования и науки РФ от 7 апреля 2014 г. № 276 "Об утверждении Порядка проведения аттестации педагогических работников организаций, осуществляющих образовательную деятельность"</a:t>
            </a:r>
          </a:p>
          <a:p>
            <a:pPr fontAlgn="base"/>
            <a:r>
              <a:rPr lang="ru-RU" u="sng" dirty="0">
                <a:hlinkClick r:id="rId3"/>
              </a:rPr>
              <a:t>Письмо </a:t>
            </a:r>
            <a:r>
              <a:rPr lang="ru-RU" dirty="0"/>
              <a:t>Министерства образования и науки РФ и Профсоюза работников народного образования и науки РФ от 03.12.2014 г. N 03-1933 «Разъяснения по применению Порядка проведения аттестации педагогических работников организаций, осуществляющих образовательную деятельность»</a:t>
            </a:r>
          </a:p>
          <a:p>
            <a:pPr fontAlgn="base"/>
            <a:r>
              <a:rPr lang="ru-RU" u="sng" dirty="0">
                <a:hlinkClick r:id="rId4"/>
              </a:rPr>
              <a:t>Приказ</a:t>
            </a:r>
            <a:r>
              <a:rPr lang="ru-RU" dirty="0"/>
              <a:t> Министерства здравоохранения и социального развития РФ от 26.08.2010 №761н «Об утверждении Единого квалификационного справочника должностей руководителей, специалистов и служащих, раздел «Квалификационные характеристики должностей работников образования»</a:t>
            </a:r>
          </a:p>
          <a:p>
            <a:pPr fontAlgn="base"/>
            <a:r>
              <a:rPr lang="ru-RU" u="sng" dirty="0">
                <a:hlinkClick r:id="rId5"/>
              </a:rPr>
              <a:t>Постановление</a:t>
            </a:r>
            <a:r>
              <a:rPr lang="ru-RU" dirty="0"/>
              <a:t> Правительства РФ № 678 от 08.08.2013 г. «Об утверждении номенклатуры должностей педагогических работников организация, осуществляющих образовательную деятельность, должностей руководителей образовательных организаций» </a:t>
            </a:r>
          </a:p>
          <a:p>
            <a:r>
              <a:rPr lang="ru-RU" b="1" dirty="0" smtClean="0"/>
              <a:t>Приказ </a:t>
            </a:r>
            <a:r>
              <a:rPr lang="ru-RU" b="1" dirty="0"/>
              <a:t>"Об аттестации педагогических работников организаций, осуществляющих образовательную деятельность и находящихся в ведении Новосибирской области, педагогических работников муниципальных и частных организаций, осуществляющих образовательную деятельность" от 23.12.2015 № 3905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18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Цели, принципы аттестации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Цель: улучшение качества образования на основе повышения эффективности и качества педагогической деятельности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i="1" dirty="0" smtClean="0"/>
              <a:t>Принципы </a:t>
            </a:r>
            <a:r>
              <a:rPr lang="ru-RU" b="1" i="1" dirty="0"/>
              <a:t>аттестации</a:t>
            </a:r>
            <a:endParaRPr lang="ru-RU" dirty="0"/>
          </a:p>
          <a:p>
            <a:r>
              <a:rPr lang="ru-RU" dirty="0"/>
              <a:t>к</a:t>
            </a:r>
            <a:r>
              <a:rPr lang="ru-RU" dirty="0" smtClean="0"/>
              <a:t>оллегиальность;</a:t>
            </a:r>
          </a:p>
          <a:p>
            <a:r>
              <a:rPr lang="ru-RU" dirty="0" smtClean="0"/>
              <a:t>гласность, открытость, обеспечивающие</a:t>
            </a:r>
            <a:r>
              <a:rPr lang="ru-RU" dirty="0"/>
              <a:t>     </a:t>
            </a:r>
            <a:r>
              <a:rPr lang="ru-RU" dirty="0" smtClean="0"/>
              <a:t>объективное </a:t>
            </a:r>
            <a:r>
              <a:rPr lang="ru-RU" dirty="0"/>
              <a:t>отношение к педагогическим </a:t>
            </a:r>
            <a:r>
              <a:rPr lang="ru-RU" dirty="0" smtClean="0"/>
              <a:t>работникам; </a:t>
            </a:r>
            <a:endParaRPr lang="ru-RU" dirty="0" smtClean="0"/>
          </a:p>
          <a:p>
            <a:r>
              <a:rPr lang="ru-RU" dirty="0" smtClean="0"/>
              <a:t>недопустимость </a:t>
            </a:r>
            <a:r>
              <a:rPr lang="ru-RU" dirty="0"/>
              <a:t>дискриминации   при проведении аттестации.</a:t>
            </a:r>
            <a:r>
              <a:rPr lang="ru-RU" b="1" i="1" dirty="0"/>
              <a:t> </a:t>
            </a:r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1176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аттестации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  <a:p>
            <a:r>
              <a:rPr lang="ru-RU" sz="3800" dirty="0"/>
              <a:t> </a:t>
            </a:r>
            <a:r>
              <a:rPr lang="ru-RU" sz="3800" b="1" dirty="0"/>
              <a:t>определение необходимости повышения квалификации педагогических работников;</a:t>
            </a:r>
          </a:p>
          <a:p>
            <a:r>
              <a:rPr lang="ru-RU" sz="3800" b="1" dirty="0"/>
              <a:t>повышение эффективности и качества педагогической деятельности;</a:t>
            </a:r>
          </a:p>
          <a:p>
            <a:r>
              <a:rPr lang="ru-RU" sz="3800" b="1" dirty="0"/>
              <a:t>выявление перспектив использования потенциальных возможностей педагогических работников;</a:t>
            </a:r>
          </a:p>
          <a:p>
            <a:r>
              <a:rPr lang="ru-RU" sz="3800" b="1" dirty="0"/>
              <a:t>учет требований федеральных государственных образовательных стандартов к кадровым условиям реализации образовательных программ при формировании кадрового состава организаций;</a:t>
            </a:r>
          </a:p>
          <a:p>
            <a:r>
              <a:rPr lang="ru-RU" sz="3800" b="1" dirty="0"/>
              <a:t>обеспечение дифференциации размеров оплаты труда педагогических работников с учетом установленной квалификационной категории и объема их преподавательской (педагогической) работы</a:t>
            </a:r>
            <a:r>
              <a:rPr lang="ru-RU" sz="3800" b="1" dirty="0" smtClean="0"/>
              <a:t>.</a:t>
            </a:r>
            <a:r>
              <a:rPr lang="ru-RU" sz="3800" b="1" dirty="0"/>
              <a:t/>
            </a:r>
            <a:br>
              <a:rPr lang="ru-RU" sz="3800" b="1" dirty="0"/>
            </a:br>
            <a:endParaRPr lang="ru-RU" sz="3800" dirty="0"/>
          </a:p>
        </p:txBody>
      </p:sp>
    </p:spTree>
    <p:extLst>
      <p:ext uri="{BB962C8B-B14F-4D97-AF65-F5344CB8AC3E}">
        <p14:creationId xmlns:p14="http://schemas.microsoft.com/office/powerpoint/2010/main" val="16758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аттестации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два типа аттестации – обязательный и </a:t>
            </a:r>
            <a:r>
              <a:rPr lang="ru-RU" dirty="0" smtClean="0"/>
              <a:t>добровольный;</a:t>
            </a:r>
          </a:p>
          <a:p>
            <a:r>
              <a:rPr lang="ru-RU" dirty="0"/>
              <a:t>в</a:t>
            </a:r>
            <a:r>
              <a:rPr lang="ru-RU" dirty="0" smtClean="0"/>
              <a:t>ысшая категория, первая категория, соответствие занимаемой должности;</a:t>
            </a:r>
          </a:p>
          <a:p>
            <a:r>
              <a:rPr lang="ru-RU" dirty="0"/>
              <a:t>о</a:t>
            </a:r>
            <a:r>
              <a:rPr lang="ru-RU" dirty="0" smtClean="0"/>
              <a:t>свобождаются от аттестации беременные </a:t>
            </a:r>
            <a:r>
              <a:rPr lang="ru-RU" dirty="0"/>
              <a:t>женщины и женщины, имеющие детей в возрасте </a:t>
            </a:r>
            <a:r>
              <a:rPr lang="ru-RU" dirty="0" smtClean="0"/>
              <a:t>до трёх лет,</a:t>
            </a:r>
            <a:r>
              <a:rPr lang="ru-RU" dirty="0"/>
              <a:t> педагоги, которые занимают свою должность менее 2 лет и те, кто проболел более 4 </a:t>
            </a:r>
            <a:r>
              <a:rPr lang="ru-RU" dirty="0" smtClean="0"/>
              <a:t>месяцев .</a:t>
            </a:r>
          </a:p>
        </p:txBody>
      </p:sp>
    </p:spTree>
    <p:extLst>
      <p:ext uri="{BB962C8B-B14F-4D97-AF65-F5344CB8AC3E}">
        <p14:creationId xmlns:p14="http://schemas.microsoft.com/office/powerpoint/2010/main" val="32497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Документы для аттестации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400" dirty="0"/>
              <a:t>з</a:t>
            </a:r>
            <a:r>
              <a:rPr lang="ru-RU" sz="3400" dirty="0" smtClean="0"/>
              <a:t>аявление с указанием результативности работы педагога;</a:t>
            </a:r>
          </a:p>
          <a:p>
            <a:endParaRPr lang="ru-RU" sz="3400" dirty="0" smtClean="0"/>
          </a:p>
          <a:p>
            <a:pPr marL="137160" indent="0">
              <a:buNone/>
            </a:pPr>
            <a:r>
              <a:rPr lang="ru-RU" sz="3400" dirty="0"/>
              <a:t>с</a:t>
            </a:r>
            <a:r>
              <a:rPr lang="ru-RU" sz="3400" dirty="0" smtClean="0"/>
              <a:t>амоанализ или проект </a:t>
            </a:r>
            <a:r>
              <a:rPr lang="ru-RU" dirty="0" smtClean="0"/>
              <a:t>(для первой и высшей квалификационной категории)</a:t>
            </a:r>
          </a:p>
          <a:p>
            <a:r>
              <a:rPr lang="ru-RU" b="1" dirty="0"/>
              <a:t>Условия обеспечения качества образования</a:t>
            </a:r>
            <a:endParaRPr lang="ru-RU" dirty="0"/>
          </a:p>
          <a:p>
            <a:r>
              <a:rPr lang="ru-RU" b="1" dirty="0"/>
              <a:t> Качество проектирования и реализации процесса обучения</a:t>
            </a:r>
            <a:endParaRPr lang="ru-RU" dirty="0"/>
          </a:p>
          <a:p>
            <a:r>
              <a:rPr lang="ru-RU" b="1" dirty="0"/>
              <a:t>Качественный уровень результативности реализации профессионального проекта (или профессиональной деятельности) в соответствии с заявленной целью и задачами</a:t>
            </a:r>
            <a:endParaRPr lang="ru-RU" dirty="0"/>
          </a:p>
          <a:p>
            <a:r>
              <a:rPr lang="ru-RU" b="1" dirty="0"/>
              <a:t>Качественный уровень результативности реализации профессионального проекта (или профессиональной деятельности):</a:t>
            </a:r>
            <a:endParaRPr lang="ru-RU" dirty="0"/>
          </a:p>
          <a:p>
            <a:r>
              <a:rPr lang="ru-RU" dirty="0"/>
              <a:t> </a:t>
            </a:r>
          </a:p>
          <a:p>
            <a:pPr marL="137160" indent="0">
              <a:buNone/>
            </a:pPr>
            <a:r>
              <a:rPr lang="ru-RU" sz="3400" dirty="0" err="1" smtClean="0"/>
              <a:t>партфолио</a:t>
            </a:r>
            <a:r>
              <a:rPr lang="ru-RU" sz="3400" dirty="0" smtClean="0"/>
              <a:t> учителя.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243207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МКОУ Белоярская СОШ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16 педагогических работников</a:t>
            </a:r>
          </a:p>
          <a:p>
            <a:pPr marL="137160" indent="0">
              <a:buNone/>
            </a:pPr>
            <a:r>
              <a:rPr lang="ru-RU" dirty="0" smtClean="0"/>
              <a:t>Высшая </a:t>
            </a:r>
            <a:r>
              <a:rPr lang="ru-RU" dirty="0" err="1" smtClean="0"/>
              <a:t>кв.категория</a:t>
            </a:r>
            <a:r>
              <a:rPr lang="ru-RU" dirty="0" smtClean="0"/>
              <a:t>  - 4 ч.</a:t>
            </a:r>
          </a:p>
          <a:p>
            <a:pPr marL="137160" indent="0">
              <a:buNone/>
            </a:pPr>
            <a:r>
              <a:rPr lang="ru-RU" dirty="0" smtClean="0"/>
              <a:t>1-я кв. категория  -        4 ч.</a:t>
            </a:r>
          </a:p>
          <a:p>
            <a:pPr marL="137160" indent="0">
              <a:buNone/>
            </a:pPr>
            <a:r>
              <a:rPr lang="ru-RU" dirty="0" smtClean="0"/>
              <a:t>Соответствие должности –  6 ч.</a:t>
            </a:r>
          </a:p>
          <a:p>
            <a:pPr marL="137160" indent="0">
              <a:buNone/>
            </a:pPr>
            <a:r>
              <a:rPr lang="ru-RU" dirty="0" smtClean="0"/>
              <a:t>Не аттестованы               - 2 ч.</a:t>
            </a:r>
          </a:p>
          <a:p>
            <a:pPr marL="137160" indent="0">
              <a:buNone/>
            </a:pPr>
            <a:r>
              <a:rPr lang="ru-RU" dirty="0" smtClean="0"/>
              <a:t>Администрация школы</a:t>
            </a:r>
          </a:p>
          <a:p>
            <a:pPr marL="137160" indent="0">
              <a:buNone/>
            </a:pPr>
            <a:r>
              <a:rPr lang="ru-RU" dirty="0" smtClean="0"/>
              <a:t>Лопатина Т.В. – руководитель высшей </a:t>
            </a:r>
            <a:r>
              <a:rPr lang="ru-RU" dirty="0" err="1" smtClean="0"/>
              <a:t>кв.категории</a:t>
            </a:r>
            <a:r>
              <a:rPr lang="ru-RU" dirty="0" smtClean="0"/>
              <a:t>,</a:t>
            </a:r>
          </a:p>
          <a:p>
            <a:pPr marL="137160" indent="0">
              <a:buNone/>
            </a:pPr>
            <a:r>
              <a:rPr lang="ru-RU" dirty="0"/>
              <a:t>у</a:t>
            </a:r>
            <a:r>
              <a:rPr lang="ru-RU" dirty="0" smtClean="0"/>
              <a:t>читель русского языка и литературы-высшая категория</a:t>
            </a:r>
          </a:p>
          <a:p>
            <a:pPr marL="137160" indent="0">
              <a:buNone/>
            </a:pPr>
            <a:r>
              <a:rPr lang="ru-RU" dirty="0" err="1" smtClean="0"/>
              <a:t>Украинцева</a:t>
            </a:r>
            <a:r>
              <a:rPr lang="ru-RU" dirty="0" smtClean="0"/>
              <a:t> Н.В. –заместитель директора по УВР -1-я кв. категория, учитель истории –высшая </a:t>
            </a:r>
            <a:r>
              <a:rPr lang="ru-RU" dirty="0" err="1" smtClean="0"/>
              <a:t>кв.категория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Егорова М.И. –заместитель директора по ВР –соответствие должности, учитель химии-1-я </a:t>
            </a:r>
            <a:r>
              <a:rPr lang="ru-RU" dirty="0" err="1" smtClean="0"/>
              <a:t>кв.категория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170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549</TotalTime>
  <Words>1161</Words>
  <Application>Microsoft Office PowerPoint</Application>
  <PresentationFormat>Экран (4:3)</PresentationFormat>
  <Paragraphs>155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АТТЕСТАЦИЯ ПЕДАГОГИЧЕСКИХ РАБОТНИКОВ КАК СПОСОБ ОЦЕНКИ ПРОФЕССИОНАЛЬНОЙ ДЕЯТЕЛЬНОСТИ    </vt:lpstr>
      <vt:lpstr>Актуальность темы</vt:lpstr>
      <vt:lpstr>Статья 49. Аттестация педагогических работников</vt:lpstr>
      <vt:lpstr>Нормативно-правовая база</vt:lpstr>
      <vt:lpstr>Цели, принципы аттестации</vt:lpstr>
      <vt:lpstr>Задачи аттестации</vt:lpstr>
      <vt:lpstr>Порядок аттестации</vt:lpstr>
      <vt:lpstr>Документы для аттестации</vt:lpstr>
      <vt:lpstr>МКОУ Белоярская СОШ</vt:lpstr>
      <vt:lpstr>Организация методического сопровождения аттестуемого</vt:lpstr>
      <vt:lpstr>Методика исследования</vt:lpstr>
      <vt:lpstr>Педагогические затруднения</vt:lpstr>
      <vt:lpstr>Педагогические затруднения</vt:lpstr>
      <vt:lpstr>Педагогические затруднения</vt:lpstr>
      <vt:lpstr>Педагогические затруднения</vt:lpstr>
      <vt:lpstr>Причины профессиональных затруднений</vt:lpstr>
      <vt:lpstr>Пути преодоления выявленных затруднений</vt:lpstr>
      <vt:lpstr>Пути преодоления выявленных затруднений</vt:lpstr>
      <vt:lpstr>Пути преодоления выявленных затруднений</vt:lpstr>
      <vt:lpstr>Формы работы, используемые для преодоления профессиональных затруднений </vt:lpstr>
      <vt:lpstr>Презентация PowerPoint</vt:lpstr>
      <vt:lpstr>Профессиональный стандарт и аттестация педагогов</vt:lpstr>
      <vt:lpstr>Компетенции педагога в ходе реализации ФГОС</vt:lpstr>
      <vt:lpstr>Компетенции педагога в ходе реализации ФГОС</vt:lpstr>
      <vt:lpstr>Профессиональный стандарт и аттестация педагогов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АТТЕСТАЦИЯ ПЕДАГОГИЧЕСКИХ РАБОТНИКОВ КАК СПОСОБ ОЦЕНКИ ПРОФЕССИОНАЛЬНОЙ ДЕЯТЕЛЬНОСТИ    </dc:title>
  <dc:creator>а</dc:creator>
  <cp:lastModifiedBy>а</cp:lastModifiedBy>
  <cp:revision>42</cp:revision>
  <dcterms:created xsi:type="dcterms:W3CDTF">2016-11-20T08:49:53Z</dcterms:created>
  <dcterms:modified xsi:type="dcterms:W3CDTF">2016-11-28T09:13:08Z</dcterms:modified>
</cp:coreProperties>
</file>